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797675" cy="99266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213" autoAdjust="0"/>
    <p:restoredTop sz="94828"/>
  </p:normalViewPr>
  <p:slideViewPr>
    <p:cSldViewPr snapToGrid="0" snapToObjects="1">
      <p:cViewPr varScale="1">
        <p:scale>
          <a:sx n="50" d="100"/>
          <a:sy n="50" d="100"/>
        </p:scale>
        <p:origin x="2516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35F580C-3B26-6545-B5CF-E32575692C7B}" type="datetimeFigureOut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18506A-8E6D-D947-AF77-C20B83D463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679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85D74E-6DE1-5742-9FFA-A2EBD37DC911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6125"/>
            <a:ext cx="27908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393" tIns="46196" rIns="92393" bIns="4619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351"/>
            <a:ext cx="5438140" cy="4466591"/>
          </a:xfrm>
          <a:prstGeom prst="rect">
            <a:avLst/>
          </a:prstGeom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533"/>
            <a:ext cx="2945659" cy="497520"/>
          </a:xfrm>
          <a:prstGeom prst="rect">
            <a:avLst/>
          </a:prstGeom>
        </p:spPr>
        <p:txBody>
          <a:bodyPr vert="horz" wrap="square" lIns="92393" tIns="46196" rIns="92393" bIns="461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7533"/>
            <a:ext cx="2945659" cy="497520"/>
          </a:xfrm>
          <a:prstGeom prst="rect">
            <a:avLst/>
          </a:prstGeom>
        </p:spPr>
        <p:txBody>
          <a:bodyPr vert="horz" wrap="square" lIns="92393" tIns="46196" rIns="92393" bIns="461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250C40-0300-374D-9A5D-57623434E8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96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/>
          </a:p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5703" indent="-285959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8573" indent="-22750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9898" indent="-22750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69643" indent="-22750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24648" indent="-227503" defTabSz="45500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9654" indent="-227503" defTabSz="45500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34659" indent="-227503" defTabSz="45500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9665" indent="-227503" defTabSz="45500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B312557-416B-5E4E-836C-4F795B432E69}" type="slidenum">
              <a:rPr lang="ja-JP" altLang="en-US">
                <a:latin typeface="Calibri" charset="0"/>
              </a:rPr>
              <a:pPr/>
              <a:t>1</a:t>
            </a:fld>
            <a:endParaRPr lang="ja-JP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2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4B6E-49F6-E144-BEBF-401B33A9B533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1B71A-63F8-2047-86BC-F4996E395F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5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DEDD-16FF-A049-BDB7-A8DB633DBEF5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F8C86-471E-9E4C-BCE4-1786FD15F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337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E256-5786-7D47-971D-CC27AE8557F0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4934-BD25-BF46-A7E7-9BE8818BFA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80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CE35-55E6-8A42-AF5E-84A8887DD105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26AC-74ED-A341-94F7-67C0B03E3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940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C6C4-4C7D-9147-BEC0-9318B651084A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769F-2398-E748-8310-C38120401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262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4943-5796-AC4F-A91F-191EDB1AF9E6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3FA2-D1F2-DE49-9C9A-E7F4B122AF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769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3576-6076-454B-BAB0-DCA8176C2198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D6C8-6D12-9143-8757-03C20D2BC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865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5A63-6178-6146-AC22-5DAB0129C444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D56F-890E-C649-B4C8-4442244CA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5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E94F-55F7-F24A-83A9-9AF17E4063AC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3D82-023F-5F4C-83C3-DD08BDF3DA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90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7F3D-6930-3A4F-BA9A-C506140AE39D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EFB62-A077-E140-B968-AD37B20E64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00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CC6C-11A5-7644-A8CA-F632DAC4BB67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A1A-6D26-E643-B328-62907BDBAE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81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13178694-14CA-484A-8A10-B3B880AA90C4}" type="datetime1">
              <a:rPr lang="ja-JP" altLang="en-US"/>
              <a:pPr>
                <a:defRPr/>
              </a:pPr>
              <a:t>2019/12/19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HGPｺﾞｼｯｸE" charset="0"/>
                <a:ea typeface="HGPｺﾞｼｯｸE" charset="0"/>
                <a:cs typeface="HGPｺﾞｼｯｸE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HGPｺﾞｼｯｸE" charset="-128"/>
                <a:ea typeface="HGPｺﾞｼｯｸE" charset="-128"/>
              </a:defRPr>
            </a:lvl1pPr>
          </a:lstStyle>
          <a:p>
            <a:pPr>
              <a:defRPr/>
            </a:pPr>
            <a:fld id="{230D0895-40A3-D043-871B-A253C5632E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E" charset="-128"/>
          <a:ea typeface="HGPｺﾞｼｯｸE" charset="-128"/>
          <a:cs typeface="HGPｺﾞｼｯｸE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HGPｺﾞｼｯｸE"/>
          <a:ea typeface="HGPｺﾞｼｯｸE"/>
          <a:cs typeface="HGPｺﾞｼｯｸE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08354A32-2922-4DF4-BD89-EC4E047DB0F2}"/>
              </a:ext>
            </a:extLst>
          </p:cNvPr>
          <p:cNvSpPr/>
          <p:nvPr/>
        </p:nvSpPr>
        <p:spPr>
          <a:xfrm>
            <a:off x="1036123" y="5997039"/>
            <a:ext cx="5707577" cy="16031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2" name="テキスト ボックス 21"/>
          <p:cNvSpPr txBox="1">
            <a:spLocks noChangeArrowheads="1"/>
          </p:cNvSpPr>
          <p:nvPr/>
        </p:nvSpPr>
        <p:spPr bwMode="auto">
          <a:xfrm>
            <a:off x="1944688" y="307975"/>
            <a:ext cx="35750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O S G </a:t>
            </a:r>
            <a:r>
              <a:rPr lang="ja-JP" altLang="en-US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セ</a:t>
            </a:r>
            <a:r>
              <a:rPr lang="en-US" altLang="ja-JP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 </a:t>
            </a:r>
            <a:r>
              <a:rPr lang="ja-JP" altLang="en-US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ミ</a:t>
            </a:r>
            <a:r>
              <a:rPr lang="en-US" altLang="ja-JP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 </a:t>
            </a:r>
            <a:r>
              <a:rPr lang="ja-JP" altLang="en-US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ナ</a:t>
            </a:r>
            <a:r>
              <a:rPr lang="en-US" altLang="ja-JP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 </a:t>
            </a:r>
            <a:r>
              <a:rPr lang="ja-JP" altLang="en-US" sz="14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ー</a:t>
            </a:r>
            <a:r>
              <a:rPr lang="ja-JP" altLang="en-US" sz="12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（</a:t>
            </a:r>
            <a:r>
              <a:rPr lang="en-US" altLang="ja-JP" sz="12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OSG: </a:t>
            </a:r>
            <a:r>
              <a:rPr lang="ja-JP" altLang="en-US" sz="1200">
                <a:solidFill>
                  <a:srgbClr val="000090"/>
                </a:solidFill>
                <a:latin typeface="メイリオ" charset="-128"/>
                <a:ea typeface="メイリオ" charset="-128"/>
              </a:rPr>
              <a:t>岡山脊椎グループ）</a:t>
            </a:r>
            <a:endParaRPr lang="ja-JP" altLang="ja-JP" sz="1200">
              <a:solidFill>
                <a:srgbClr val="000090"/>
              </a:solidFill>
              <a:latin typeface="メイリオ" charset="-128"/>
              <a:ea typeface="メイリオ" charset="-128"/>
            </a:endParaRPr>
          </a:p>
        </p:txBody>
      </p:sp>
      <p:sp>
        <p:nvSpPr>
          <p:cNvPr id="15363" name="テキスト ボックス 22"/>
          <p:cNvSpPr txBox="1">
            <a:spLocks noChangeArrowheads="1"/>
          </p:cNvSpPr>
          <p:nvPr/>
        </p:nvSpPr>
        <p:spPr bwMode="auto">
          <a:xfrm>
            <a:off x="1941513" y="928688"/>
            <a:ext cx="447833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100" dirty="0">
                <a:solidFill>
                  <a:srgbClr val="00009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 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時　：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令和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2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2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月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土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13:00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から</a:t>
            </a:r>
            <a:endParaRPr lang="ja-JP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会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 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場　：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総合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診療棟</a:t>
            </a:r>
            <a:r>
              <a:rPr lang="en-US" altLang="ja-JP" sz="1200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5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階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　参加費：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1000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円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協　賛　：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株式会社 日本エム・ディ・エム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+mn-ea"/>
                <a:ea typeface="+mn-ea"/>
              </a:rPr>
              <a:t>　　　</a:t>
            </a:r>
            <a:r>
              <a:rPr lang="en-US" altLang="ja-JP" sz="1200" dirty="0">
                <a:latin typeface="+mn-ea"/>
                <a:ea typeface="+mn-ea"/>
              </a:rPr>
              <a:t>	</a:t>
            </a:r>
            <a:r>
              <a:rPr lang="ja-JP" altLang="en-US" sz="1200" dirty="0">
                <a:latin typeface="+mn-ea"/>
                <a:ea typeface="+mn-ea"/>
              </a:rPr>
              <a:t>共　催　：　</a:t>
            </a:r>
            <a:r>
              <a:rPr lang="en-US" altLang="ja-JP" sz="1200" dirty="0">
                <a:latin typeface="+mn-ea"/>
                <a:ea typeface="+mn-ea"/>
              </a:rPr>
              <a:t>	</a:t>
            </a:r>
            <a:r>
              <a:rPr lang="ja-JP" altLang="en-US" sz="1200" dirty="0">
                <a:latin typeface="+mn-ea"/>
                <a:ea typeface="+mn-ea"/>
              </a:rPr>
              <a:t>岡山大学病院</a:t>
            </a:r>
            <a:endParaRPr lang="ja-JP" altLang="ja-JP" sz="12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052" name="テキスト ボックス 23"/>
          <p:cNvSpPr txBox="1">
            <a:spLocks noChangeArrowheads="1"/>
          </p:cNvSpPr>
          <p:nvPr/>
        </p:nvSpPr>
        <p:spPr bwMode="auto">
          <a:xfrm>
            <a:off x="1852613" y="2309813"/>
            <a:ext cx="4891087" cy="549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13:00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～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13:10	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情報提供　　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日本エム・ディ・エム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13:10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13:15 	OSG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セミナー開会の挨拶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  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中原 進之介先生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13:15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～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14:00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　活動報告　（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10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分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x4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）</a:t>
            </a:r>
            <a:endParaRPr lang="en-US" altLang="ja-JP" sz="12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ナースコース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山根健太郎先生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豚セミナー　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宇川諒先生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</a:t>
            </a:r>
            <a:r>
              <a:rPr lang="zh-TW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論文投稿　		辻寛謙先生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留学報告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山根健太郎先生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14:00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～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14:50 ◆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OSG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アワード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　　　　　　　　　司会 荒瀧慎也先生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　　　　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15:00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～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16:00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 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◆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Update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（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10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分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x4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＋質疑応答）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座長  瀧川朋亨先生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1. 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宇川諒先生</a:t>
            </a: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   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「脊柱靱帯骨化症ガイドライン</a:t>
            </a:r>
            <a:r>
              <a:rPr lang="en-US" altLang="ja-JP" sz="1200" dirty="0" smtClean="0">
                <a:latin typeface="ＭＳ Ｐゴシック" charset="-128"/>
                <a:ea typeface="ＭＳ Ｐゴシック" charset="-128"/>
              </a:rPr>
              <a:t>2019</a:t>
            </a:r>
            <a:r>
              <a:rPr lang="ja-JP" altLang="en-US" sz="1200" dirty="0" smtClean="0">
                <a:latin typeface="ＭＳ Ｐゴシック" charset="-128"/>
                <a:ea typeface="ＭＳ Ｐゴシック" charset="-128"/>
              </a:rPr>
              <a:t>」</a:t>
            </a:r>
            <a:endParaRPr lang="en-US" altLang="ja-JP" sz="12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</a:t>
            </a:r>
            <a:r>
              <a:rPr lang="en-US" altLang="ja-JP" sz="1200" dirty="0" smtClean="0">
                <a:latin typeface="ＭＳ Ｐゴシック" charset="-128"/>
                <a:ea typeface="ＭＳ Ｐゴシック" charset="-128"/>
              </a:rPr>
              <a:t>2. </a:t>
            </a:r>
            <a:r>
              <a:rPr lang="ja-JP" altLang="en-US" sz="1200" dirty="0" smtClean="0">
                <a:latin typeface="ＭＳ Ｐゴシック" charset="-128"/>
                <a:ea typeface="ＭＳ Ｐゴシック" charset="-128"/>
              </a:rPr>
              <a:t>小田孔</a:t>
            </a: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明先生　</a:t>
            </a:r>
            <a:r>
              <a:rPr lang="ja-JP" altLang="en-US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「頚椎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外傷　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VAI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について」</a:t>
            </a:r>
            <a:r>
              <a:rPr lang="ja-JP" altLang="en-US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	3. </a:t>
            </a:r>
            <a:r>
              <a:rPr lang="ja-JP" altLang="en-US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渡邊典行先生　「胸腰椎外傷　診断と治療」　</a:t>
            </a:r>
            <a:endParaRPr lang="en-US" altLang="ja-JP" sz="1200" dirty="0">
              <a:solidFill>
                <a:prstClr val="black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ja-JP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	4. </a:t>
            </a:r>
            <a:r>
              <a:rPr lang="ja-JP" altLang="en-US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塩崎泰之先生　「ヘルニコアの治療成績」　　</a:t>
            </a:r>
            <a:endParaRPr lang="en-US" altLang="ja-JP" sz="1200" dirty="0">
              <a:solidFill>
                <a:prstClr val="black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　　　　</a:t>
            </a:r>
            <a:r>
              <a:rPr lang="en-US" altLang="ja-JP" sz="1200" dirty="0">
                <a:solidFill>
                  <a:prstClr val="black"/>
                </a:solidFill>
                <a:latin typeface="ＭＳ Ｐゴシック" charset="-128"/>
                <a:ea typeface="ＭＳ Ｐゴシック" charset="-128"/>
              </a:rPr>
              <a:t>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			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　　　　　　　　　　　　　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ＭＳ Ｐゴシック" charset="-128"/>
                <a:ea typeface="ＭＳ Ｐゴシック" charset="-128"/>
              </a:rPr>
              <a:t>　　　　　　　　　　　　　　</a:t>
            </a:r>
            <a:endParaRPr lang="en-US" altLang="ja-JP" sz="1200" dirty="0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ＭＳ Ｐゴシック" charset="-128"/>
                <a:ea typeface="ＭＳ Ｐゴシック" charset="-128"/>
              </a:rPr>
              <a:t>		</a:t>
            </a:r>
            <a:endParaRPr lang="ja-JP" altLang="ja-JP" sz="1200" dirty="0">
              <a:latin typeface="ＭＳ Ｐゴシック" charset="-128"/>
              <a:ea typeface="ＭＳ Ｐゴシック" charset="-128"/>
            </a:endParaRPr>
          </a:p>
        </p:txBody>
      </p:sp>
      <p:grpSp>
        <p:nvGrpSpPr>
          <p:cNvPr id="2" name="図形グループ 24"/>
          <p:cNvGrpSpPr/>
          <p:nvPr/>
        </p:nvGrpSpPr>
        <p:grpSpPr>
          <a:xfrm>
            <a:off x="2171078" y="108302"/>
            <a:ext cx="3061323" cy="396000"/>
            <a:chOff x="2997955" y="1159028"/>
            <a:chExt cx="3600000" cy="396000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26" name="正方形/長方形 25"/>
            <p:cNvSpPr/>
            <p:nvPr/>
          </p:nvSpPr>
          <p:spPr>
            <a:xfrm>
              <a:off x="2997955" y="1159028"/>
              <a:ext cx="3600000" cy="396000"/>
            </a:xfrm>
            <a:prstGeom prst="rect">
              <a:avLst/>
            </a:prstGeom>
            <a:gradFill flip="none" rotWithShape="1">
              <a:gsLst>
                <a:gs pos="0">
                  <a:srgbClr val="000090"/>
                </a:gs>
                <a:gs pos="100000">
                  <a:srgbClr val="3366FF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HGPｺﾞｼｯｸE"/>
                <a:ea typeface="HGPｺﾞｼｯｸE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345210" y="1190912"/>
              <a:ext cx="2880000" cy="353943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70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第</a:t>
              </a:r>
              <a:r>
                <a:rPr lang="en-US" altLang="ja-JP" sz="170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 10 </a:t>
              </a:r>
              <a:r>
                <a:rPr lang="ja-JP" altLang="en-US" sz="170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回</a:t>
              </a:r>
              <a:endParaRPr lang="ja-JP" altLang="ja-JP" sz="17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cxnSp>
        <p:nvCxnSpPr>
          <p:cNvPr id="28" name="直線コネクタ 27"/>
          <p:cNvCxnSpPr>
            <a:cxnSpLocks noChangeShapeType="1"/>
          </p:cNvCxnSpPr>
          <p:nvPr/>
        </p:nvCxnSpPr>
        <p:spPr bwMode="auto">
          <a:xfrm>
            <a:off x="2020888" y="855663"/>
            <a:ext cx="3287712" cy="1587"/>
          </a:xfrm>
          <a:prstGeom prst="lin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正方形/長方形 14"/>
          <p:cNvSpPr/>
          <p:nvPr/>
        </p:nvSpPr>
        <p:spPr>
          <a:xfrm>
            <a:off x="2238375" y="1847850"/>
            <a:ext cx="3883025" cy="22066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1</a:t>
            </a:r>
            <a:r>
              <a:rPr lang="en-US" altLang="ja-JP" sz="1200" dirty="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2</a:t>
            </a:r>
            <a:r>
              <a:rPr lang="ja-JP" altLang="en-US" sz="1200" dirty="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：00～ ： OSG臨時総会（OSG会員のみ）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606675" y="8505825"/>
            <a:ext cx="3455988" cy="32385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PｺﾞｼｯｸE" charset="-128"/>
                <a:ea typeface="HGPｺﾞｼｯｸE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1</a:t>
            </a:r>
            <a:r>
              <a:rPr lang="en-US" altLang="ja-JP" sz="140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9</a:t>
            </a:r>
            <a:r>
              <a:rPr lang="ja-JP" altLang="en-US" sz="1400">
                <a:solidFill>
                  <a:srgbClr val="FFFFFF"/>
                </a:solidFill>
                <a:latin typeface="メイリオ" charset="-128"/>
                <a:ea typeface="メイリオ" charset="-128"/>
              </a:rPr>
              <a:t>：00～ ：懇親会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7833F268-C935-4257-85C9-680B433A8714}"/>
              </a:ext>
            </a:extLst>
          </p:cNvPr>
          <p:cNvSpPr/>
          <p:nvPr/>
        </p:nvSpPr>
        <p:spPr>
          <a:xfrm>
            <a:off x="1150422" y="6075908"/>
            <a:ext cx="57075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</a:rPr>
              <a:t>16:10</a:t>
            </a:r>
            <a:r>
              <a:rPr lang="ja-JP" altLang="en-US" sz="1400" dirty="0">
                <a:solidFill>
                  <a:schemeClr val="bg1"/>
                </a:solidFill>
              </a:rPr>
              <a:t>～</a:t>
            </a:r>
            <a:r>
              <a:rPr lang="en-US" altLang="ja-JP" sz="1400" dirty="0">
                <a:solidFill>
                  <a:schemeClr val="bg1"/>
                </a:solidFill>
              </a:rPr>
              <a:t>17:40 ◆</a:t>
            </a:r>
            <a:r>
              <a:rPr lang="ja-JP" altLang="en-US" sz="1400" dirty="0">
                <a:solidFill>
                  <a:schemeClr val="bg1"/>
                </a:solidFill>
              </a:rPr>
              <a:t>　 頚椎人工椎間板置換術　（</a:t>
            </a:r>
            <a:r>
              <a:rPr lang="en-US" altLang="ja-JP" sz="1400" dirty="0">
                <a:solidFill>
                  <a:schemeClr val="bg1"/>
                </a:solidFill>
              </a:rPr>
              <a:t>40</a:t>
            </a:r>
            <a:r>
              <a:rPr lang="ja-JP" altLang="en-US" sz="1400" dirty="0">
                <a:solidFill>
                  <a:schemeClr val="bg1"/>
                </a:solidFill>
              </a:rPr>
              <a:t>分</a:t>
            </a:r>
            <a:r>
              <a:rPr lang="en-US" altLang="ja-JP" sz="1400" dirty="0">
                <a:solidFill>
                  <a:schemeClr val="bg1"/>
                </a:solidFill>
              </a:rPr>
              <a:t>x2 + </a:t>
            </a:r>
            <a:r>
              <a:rPr lang="ja-JP" altLang="en-US" sz="1400" dirty="0">
                <a:solidFill>
                  <a:schemeClr val="bg1"/>
                </a:solidFill>
              </a:rPr>
              <a:t>質疑応答）</a:t>
            </a:r>
          </a:p>
          <a:p>
            <a:r>
              <a:rPr lang="ja-JP" altLang="en-US" sz="1400" dirty="0">
                <a:solidFill>
                  <a:schemeClr val="bg1"/>
                </a:solidFill>
              </a:rPr>
              <a:t>  座長	 三澤治夫先生</a:t>
            </a:r>
          </a:p>
          <a:p>
            <a:r>
              <a:rPr lang="ja-JP" altLang="en-US" sz="1400" dirty="0">
                <a:solidFill>
                  <a:schemeClr val="bg1"/>
                </a:solidFill>
              </a:rPr>
              <a:t>	</a:t>
            </a:r>
            <a:r>
              <a:rPr lang="en-US" altLang="ja-JP" sz="1400" dirty="0">
                <a:solidFill>
                  <a:schemeClr val="bg1"/>
                </a:solidFill>
              </a:rPr>
              <a:t>1. </a:t>
            </a:r>
            <a:r>
              <a:rPr lang="ja-JP" altLang="en-US" sz="1400" dirty="0">
                <a:solidFill>
                  <a:schemeClr val="bg1"/>
                </a:solidFill>
              </a:rPr>
              <a:t>「頚椎人工椎間板置換術　</a:t>
            </a:r>
            <a:r>
              <a:rPr lang="en-US" altLang="ja-JP" sz="1400" dirty="0">
                <a:solidFill>
                  <a:schemeClr val="bg1"/>
                </a:solidFill>
              </a:rPr>
              <a:t>-</a:t>
            </a:r>
            <a:r>
              <a:rPr lang="ja-JP" altLang="en-US" sz="1400" dirty="0">
                <a:solidFill>
                  <a:schemeClr val="bg1"/>
                </a:solidFill>
              </a:rPr>
              <a:t>適応と本邦での臨床の現状</a:t>
            </a:r>
            <a:r>
              <a:rPr lang="en-US" altLang="ja-JP" sz="1400" dirty="0">
                <a:solidFill>
                  <a:schemeClr val="bg1"/>
                </a:solidFill>
              </a:rPr>
              <a:t>-</a:t>
            </a:r>
            <a:r>
              <a:rPr lang="ja-JP" altLang="en-US" sz="1400" dirty="0">
                <a:solidFill>
                  <a:schemeClr val="bg1"/>
                </a:solidFill>
              </a:rPr>
              <a:t>」</a:t>
            </a:r>
          </a:p>
          <a:p>
            <a:r>
              <a:rPr lang="ja-JP" altLang="en-US" sz="1400" dirty="0">
                <a:solidFill>
                  <a:schemeClr val="bg1"/>
                </a:solidFill>
              </a:rPr>
              <a:t>		　　　　　　　　東京医科歯科大学　整形外科　吉井俊貴先生</a:t>
            </a:r>
          </a:p>
          <a:p>
            <a:r>
              <a:rPr lang="ja-JP" altLang="en-US" sz="1400" dirty="0">
                <a:solidFill>
                  <a:schemeClr val="bg1"/>
                </a:solidFill>
              </a:rPr>
              <a:t>	</a:t>
            </a:r>
            <a:r>
              <a:rPr lang="en-US" altLang="ja-JP" sz="1400" dirty="0">
                <a:solidFill>
                  <a:schemeClr val="bg1"/>
                </a:solidFill>
              </a:rPr>
              <a:t>2. </a:t>
            </a:r>
            <a:r>
              <a:rPr lang="ja-JP" altLang="en-US" sz="1400" dirty="0">
                <a:solidFill>
                  <a:schemeClr val="bg1"/>
                </a:solidFill>
              </a:rPr>
              <a:t>「頚椎人工椎間板の可能性と限界」 	</a:t>
            </a:r>
          </a:p>
          <a:p>
            <a:r>
              <a:rPr lang="ja-JP" altLang="en-US" sz="1400" dirty="0">
                <a:solidFill>
                  <a:schemeClr val="bg1"/>
                </a:solidFill>
              </a:rPr>
              <a:t>	　　　　　</a:t>
            </a:r>
            <a:r>
              <a:rPr lang="en-US" altLang="ja-JP" sz="1400" dirty="0">
                <a:solidFill>
                  <a:schemeClr val="bg1"/>
                </a:solidFill>
              </a:rPr>
              <a:t>JA </a:t>
            </a:r>
            <a:r>
              <a:rPr lang="ja-JP" altLang="en-US" sz="1400" dirty="0">
                <a:solidFill>
                  <a:schemeClr val="bg1"/>
                </a:solidFill>
              </a:rPr>
              <a:t>愛知厚生連　江南厚生病院　整形外科　金村徳相先生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63AEE8B0-9F1E-40F4-B85B-95EB1D4817C0}"/>
              </a:ext>
            </a:extLst>
          </p:cNvPr>
          <p:cNvSpPr/>
          <p:nvPr/>
        </p:nvSpPr>
        <p:spPr>
          <a:xfrm>
            <a:off x="2565772" y="770640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dirty="0">
                <a:latin typeface="ＭＳ Ｐゴシック" charset="-128"/>
              </a:rPr>
              <a:t>18:00</a:t>
            </a:r>
            <a:r>
              <a:rPr lang="ja-JP" altLang="en-US" sz="1200" dirty="0">
                <a:latin typeface="ＭＳ Ｐゴシック" charset="-128"/>
              </a:rPr>
              <a:t>～</a:t>
            </a:r>
            <a:r>
              <a:rPr lang="en-US" altLang="ja-JP" sz="1200" dirty="0">
                <a:latin typeface="ＭＳ Ｐゴシック" charset="-128"/>
              </a:rPr>
              <a:t>18:20</a:t>
            </a:r>
            <a:r>
              <a:rPr lang="ja-JP" altLang="en-US" sz="1200" dirty="0">
                <a:latin typeface="ＭＳ Ｐゴシック" charset="-128"/>
              </a:rPr>
              <a:t> </a:t>
            </a:r>
            <a:r>
              <a:rPr lang="en-US" altLang="ja-JP" sz="1200" dirty="0"/>
              <a:t>	OSG </a:t>
            </a:r>
            <a:r>
              <a:rPr lang="ja-JP" altLang="en-US" sz="1200" dirty="0"/>
              <a:t>アワード</a:t>
            </a:r>
          </a:p>
          <a:p>
            <a:r>
              <a:rPr lang="ja-JP" altLang="en-US" sz="1200" dirty="0"/>
              <a:t>			セミナー閉会の挨拶　　</a:t>
            </a:r>
          </a:p>
          <a:p>
            <a:r>
              <a:rPr lang="ja-JP" altLang="en-US" sz="1200" dirty="0"/>
              <a:t>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画面に合わせる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メイリオ</vt:lpstr>
      <vt:lpstr>Arial</vt:lpstr>
      <vt:lpstr>Calibri</vt:lpstr>
      <vt:lpstr>ホワイト</vt:lpstr>
      <vt:lpstr>PowerPoint プレゼンテーション</vt:lpstr>
    </vt:vector>
  </TitlesOfParts>
  <Company>株式会社シナジー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公彦</dc:creator>
  <cp:lastModifiedBy>山根 健太郎</cp:lastModifiedBy>
  <cp:revision>276</cp:revision>
  <cp:lastPrinted>2019-12-04T07:17:05Z</cp:lastPrinted>
  <dcterms:created xsi:type="dcterms:W3CDTF">2013-12-24T07:50:55Z</dcterms:created>
  <dcterms:modified xsi:type="dcterms:W3CDTF">2019-12-19T08:04:17Z</dcterms:modified>
</cp:coreProperties>
</file>